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7" r:id="rId3"/>
    <p:sldId id="258" r:id="rId4"/>
    <p:sldId id="259" r:id="rId5"/>
    <p:sldId id="262" r:id="rId6"/>
    <p:sldId id="265" r:id="rId7"/>
    <p:sldId id="260" r:id="rId8"/>
    <p:sldId id="261" r:id="rId9"/>
    <p:sldId id="266" r:id="rId10"/>
    <p:sldId id="267"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nin" initials="i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00" autoAdjust="0"/>
  </p:normalViewPr>
  <p:slideViewPr>
    <p:cSldViewPr>
      <p:cViewPr>
        <p:scale>
          <a:sx n="87" d="100"/>
          <a:sy n="87" d="100"/>
        </p:scale>
        <p:origin x="-171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66C42-2AF7-435A-A1B3-29AE5F060846}" type="datetimeFigureOut">
              <a:rPr lang="de-DE" smtClean="0"/>
              <a:t>07.04.2014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275DF-AB2D-4CA1-82B1-0D7E2D0B1CFB}" type="slidenum">
              <a:rPr lang="de-DE" smtClean="0"/>
              <a:t>‹Nr.›</a:t>
            </a:fld>
            <a:endParaRPr lang="de-DE"/>
          </a:p>
        </p:txBody>
      </p:sp>
    </p:spTree>
    <p:extLst>
      <p:ext uri="{BB962C8B-B14F-4D97-AF65-F5344CB8AC3E}">
        <p14:creationId xmlns:p14="http://schemas.microsoft.com/office/powerpoint/2010/main" val="315884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Medienerziehung gehört sowohl in Familien mit, als auch in Familien ohne MH </a:t>
            </a:r>
            <a:r>
              <a:rPr lang="de-DE" sz="1200" kern="1200" baseline="0" dirty="0" smtClean="0">
                <a:solidFill>
                  <a:schemeClr val="tx1"/>
                </a:solidFill>
                <a:effectLst/>
                <a:latin typeface="+mn-lt"/>
                <a:ea typeface="+mn-ea"/>
                <a:cs typeface="+mn-cs"/>
              </a:rPr>
              <a:t>zum Alltag!</a:t>
            </a: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Eltern mit Migrationshintergrund stehen vor denselben medienerzieherischen Herausforderungen wie Eltern ohne Migrationsgeschichte.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In Familien mit Migrationshintergrund (MH) leben aber durchschnittlich mehr Kinder, als in Familien ohne MH (Mikrozensus, 2012) </a:t>
            </a:r>
            <a:r>
              <a:rPr lang="de-DE" sz="1200" kern="1200" baseline="0" dirty="0" smtClean="0">
                <a:solidFill>
                  <a:schemeClr val="tx1"/>
                </a:solidFill>
                <a:effectLst/>
                <a:latin typeface="+mn-lt"/>
                <a:ea typeface="+mn-ea"/>
                <a:cs typeface="+mn-cs"/>
                <a:sym typeface="Wingdings" panose="05000000000000000000" pitchFamily="2" charset="2"/>
              </a:rPr>
              <a:t> Das Thema Medienerziehung muss präsent sein und Eltern mit MH brauchen mehr Unterstützung als Eltern ohne MH. Unsere Erfahrung belegt, dass die Ansprache gezielt und adäquat sein muss, um auch schwierig erreichbare Eltern mit Migrationshintergrund unterstützen zu können.</a:t>
            </a:r>
            <a:endParaRPr lang="de-D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Es sind gezielte und spezielle Maßnahmen nötig, um Eltern mit Migrationshintergrund zu erreichen. Diese gezielten Angebote entwickelt das LMZ im Rahmen des Eltern-Medienmentoren-Programms. </a:t>
            </a:r>
            <a:endParaRPr lang="de-D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A275DF-AB2D-4CA1-82B1-0D7E2D0B1CFB}" type="slidenum">
              <a:rPr lang="de-DE" smtClean="0"/>
              <a:t>3</a:t>
            </a:fld>
            <a:endParaRPr lang="de-DE"/>
          </a:p>
        </p:txBody>
      </p:sp>
    </p:spTree>
    <p:extLst>
      <p:ext uri="{BB962C8B-B14F-4D97-AF65-F5344CB8AC3E}">
        <p14:creationId xmlns:p14="http://schemas.microsoft.com/office/powerpoint/2010/main" val="282923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Was leistet das EMM?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solidFill>
                <a:effectLst/>
                <a:latin typeface="+mn-lt"/>
                <a:ea typeface="+mn-ea"/>
                <a:cs typeface="+mn-cs"/>
              </a:rPr>
              <a:t>Elternveranstaltungen</a:t>
            </a:r>
            <a:r>
              <a:rPr lang="de-DE" sz="1200" kern="1200" baseline="0" dirty="0" smtClean="0">
                <a:solidFill>
                  <a:schemeClr val="tx1"/>
                </a:solidFill>
                <a:effectLst/>
                <a:latin typeface="+mn-lt"/>
                <a:ea typeface="+mn-ea"/>
                <a:cs typeface="+mn-cs"/>
              </a:rPr>
              <a:t> in ganz BW – Elternabende, Workshops, Mentorenschulungen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baseline="0" dirty="0" smtClean="0">
                <a:solidFill>
                  <a:schemeClr val="tx1"/>
                </a:solidFill>
                <a:effectLst/>
                <a:latin typeface="+mn-lt"/>
                <a:ea typeface="+mn-ea"/>
                <a:cs typeface="+mn-cs"/>
              </a:rPr>
              <a:t>Als Teil der Initiative Kindermedienland genießt das EMM eine breite Wahrnehmung in der Öffentlichkeit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baseline="0" dirty="0" smtClean="0">
                <a:solidFill>
                  <a:schemeClr val="tx1"/>
                </a:solidFill>
                <a:effectLst/>
                <a:latin typeface="+mn-lt"/>
                <a:ea typeface="+mn-ea"/>
                <a:cs typeface="+mn-cs"/>
              </a:rPr>
              <a:t>Schon in den letzten Jahren konnte eine Flächendeckung erreicht werden, in diesem Jahr haben wir schon die meisten Landkreise bedient und werden die wenigen Landkreise, in denen für 2014 noch keine VA geplant ist ganz gezielt angehen!</a:t>
            </a:r>
          </a:p>
        </p:txBody>
      </p:sp>
      <p:sp>
        <p:nvSpPr>
          <p:cNvPr id="4" name="Foliennummernplatzhalter 3"/>
          <p:cNvSpPr>
            <a:spLocks noGrp="1"/>
          </p:cNvSpPr>
          <p:nvPr>
            <p:ph type="sldNum" sz="quarter" idx="10"/>
          </p:nvPr>
        </p:nvSpPr>
        <p:spPr/>
        <p:txBody>
          <a:bodyPr/>
          <a:lstStyle/>
          <a:p>
            <a:fld id="{5FA275DF-AB2D-4CA1-82B1-0D7E2D0B1CFB}" type="slidenum">
              <a:rPr lang="de-DE" smtClean="0"/>
              <a:t>4</a:t>
            </a:fld>
            <a:endParaRPr lang="de-DE"/>
          </a:p>
        </p:txBody>
      </p:sp>
    </p:spTree>
    <p:extLst>
      <p:ext uri="{BB962C8B-B14F-4D97-AF65-F5344CB8AC3E}">
        <p14:creationId xmlns:p14="http://schemas.microsoft.com/office/powerpoint/2010/main" val="282923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Nicht bei allen Veranstaltungen ist der Anteil der Teilnehmer mit Migrationshintergrund hoch. Wir stellen fest, dass sich einige Migrantengruppen spezielle und eigene Angebote wünschen.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In offen ausgeschriebenen Veranstaltungen ist der Anteil an Menschen mit Migrationshintergrund häufig gering, manchmal nur 10 %, wobei in diesen Gruppen, die Zahl der Personen mit Migrationshintergrund natürlich schwer erfasst werden kann.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Besser erreicht haben wir diesen Personenkreis natürlich, wenn wir spezielle Angebote gemacht haben.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sym typeface="Wingdings" panose="05000000000000000000" pitchFamily="2" charset="2"/>
              </a:rPr>
              <a:t>In diesem Jahr konnten wir bereits rund 150 Eltern mit Migrationshintergrund erreichen.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sym typeface="Wingdings" panose="05000000000000000000" pitchFamily="2" charset="2"/>
              </a:rPr>
              <a:t>Gezielte Ansprache ist notwendig! Und genau die wollen wir ab diesem Jahr noch intensiver umsetzen. Sicherlich bringt uns hier die Unterstützung des Integrationsministeriums noch weiter voran!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FA275DF-AB2D-4CA1-82B1-0D7E2D0B1CFB}" type="slidenum">
              <a:rPr lang="de-DE" smtClean="0"/>
              <a:t>5</a:t>
            </a:fld>
            <a:endParaRPr lang="de-DE"/>
          </a:p>
        </p:txBody>
      </p:sp>
    </p:spTree>
    <p:extLst>
      <p:ext uri="{BB962C8B-B14F-4D97-AF65-F5344CB8AC3E}">
        <p14:creationId xmlns:p14="http://schemas.microsoft.com/office/powerpoint/2010/main" val="361730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Um Chancengleichheit im Sinne interkultureller Integration gewährleisten zu können, müssen Eltern mit Migrationshintergrund gezielt auf ihre Partizipationsmöglichkeiten hingewiesen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sym typeface="Wingdings" panose="05000000000000000000" pitchFamily="2" charset="2"/>
              </a:rPr>
              <a:t>Mehrsprachige Angebote: z.B. Referenten-Tandems, Flyer in verschiedenen Sprachen; zukünftig eventuell auch mehrsprachige Inhalte auf unseren Internetseiten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Zunächst hat das LMZ alle GS</a:t>
            </a:r>
            <a:r>
              <a:rPr lang="de-DE" sz="1200" kern="1200" baseline="0" dirty="0" smtClean="0">
                <a:solidFill>
                  <a:schemeClr val="tx1"/>
                </a:solidFill>
                <a:effectLst/>
                <a:latin typeface="+mn-lt"/>
                <a:ea typeface="+mn-ea"/>
                <a:cs typeface="+mn-cs"/>
              </a:rPr>
              <a:t> in BW angeschrieben </a:t>
            </a:r>
            <a:r>
              <a:rPr lang="de-DE" sz="1200" kern="1200" baseline="0" dirty="0" smtClean="0">
                <a:solidFill>
                  <a:schemeClr val="tx1"/>
                </a:solidFill>
                <a:effectLst/>
                <a:latin typeface="+mn-lt"/>
                <a:ea typeface="+mn-ea"/>
                <a:cs typeface="+mn-cs"/>
                <a:sym typeface="Wingdings" panose="05000000000000000000" pitchFamily="2" charset="2"/>
              </a:rPr>
              <a:t> Die Erfahrung zeigt, dass man hier Eltern mit Migrationshintergrund sehr gut erreicht.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sym typeface="Wingdings" panose="05000000000000000000" pitchFamily="2" charset="2"/>
              </a:rPr>
              <a:t>Gezielte Veranstaltungs- und Kooperationsangebote an Institutionen, die sich der Integration widmen; Unterstützung durch das Integrationsministerium kommt hier zum Tragen!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A275DF-AB2D-4CA1-82B1-0D7E2D0B1CFB}" type="slidenum">
              <a:rPr lang="de-DE" smtClean="0"/>
              <a:t>6</a:t>
            </a:fld>
            <a:endParaRPr lang="de-DE"/>
          </a:p>
        </p:txBody>
      </p:sp>
    </p:spTree>
    <p:extLst>
      <p:ext uri="{BB962C8B-B14F-4D97-AF65-F5344CB8AC3E}">
        <p14:creationId xmlns:p14="http://schemas.microsoft.com/office/powerpoint/2010/main" val="301362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Für das Gelingen interkultureller Integration ist das Bildungsniveau von Personen mit Migrationshintergrund ein wichtiger Faktor. Das LMZ leistet mit dem Eltern-Medienmentoren-Programm einen Beitrag zur Medienbildung und zu einem gelingenden</a:t>
            </a:r>
            <a:r>
              <a:rPr lang="de-DE" sz="1200" kern="1200" baseline="0" dirty="0" smtClean="0">
                <a:solidFill>
                  <a:schemeClr val="tx1"/>
                </a:solidFill>
                <a:effectLst/>
                <a:latin typeface="+mn-lt"/>
                <a:ea typeface="+mn-ea"/>
                <a:cs typeface="+mn-cs"/>
              </a:rPr>
              <a:t> Familienalltag.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dirty="0" smtClean="0"/>
              <a:t>Das Bildungsniveau in Familien mit MH ist häufig</a:t>
            </a:r>
            <a:r>
              <a:rPr lang="de-DE" baseline="0" dirty="0" smtClean="0"/>
              <a:t> niedriger als in Familien ohne MH (Mikrozensus 2012); unser Beitrag zur Medienbildung bzw. zur Partizipation:</a:t>
            </a:r>
            <a:endParaRPr lang="de-DE" dirty="0" smtClean="0"/>
          </a:p>
          <a:p>
            <a:endParaRPr lang="de-DE" dirty="0" smtClean="0"/>
          </a:p>
          <a:p>
            <a:pPr marL="171450" indent="-171450">
              <a:buFont typeface="Arial" panose="020B0604020202020204" pitchFamily="34" charset="0"/>
              <a:buChar char="•"/>
            </a:pPr>
            <a:r>
              <a:rPr lang="de-DE" dirty="0" smtClean="0"/>
              <a:t>Elternabende an Schulen und anderen Bildungseinrichtungen</a:t>
            </a:r>
            <a:r>
              <a:rPr lang="de-DE" baseline="0" dirty="0" smtClean="0"/>
              <a:t> (z.B. VHS) sowie Migrantenorganisationen, </a:t>
            </a:r>
            <a:r>
              <a:rPr lang="de-DE" dirty="0" smtClean="0"/>
              <a:t>die klassische Form der Umsetzung von EMM</a:t>
            </a:r>
          </a:p>
          <a:p>
            <a:pPr marL="171450" indent="-171450">
              <a:buFont typeface="Arial" panose="020B0604020202020204" pitchFamily="34" charset="0"/>
              <a:buChar char="•"/>
            </a:pPr>
            <a:endParaRPr lang="de-DE" dirty="0" smtClean="0"/>
          </a:p>
          <a:p>
            <a:pPr marL="171450" indent="-171450">
              <a:buFont typeface="Arial" panose="020B0604020202020204" pitchFamily="34" charset="0"/>
              <a:buChar char="•"/>
            </a:pPr>
            <a:r>
              <a:rPr lang="de-DE" dirty="0" smtClean="0"/>
              <a:t>Eltern-Medienmentorinnen/-Medienmentoren</a:t>
            </a:r>
            <a:r>
              <a:rPr lang="de-DE" baseline="0" dirty="0" smtClean="0"/>
              <a:t> erhalten ein Zertifikat, das gerne auch im Rahmen beruflicher Weiterqualifizierung erworben wird (z.B. Tageseltern; ARGE-Projekt in Ludwigsburg: Mütter werden bei der Gestaltung des Familienalltages und beim Wiedereinstieg in den Beruf unterstützt, EMM als „Modul“)</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Migrationshintergrund als besondere Qualifikation:</a:t>
            </a:r>
          </a:p>
          <a:p>
            <a:pPr marL="0" lvl="0" indent="0">
              <a:buFont typeface="Arial" panose="020B0604020202020204" pitchFamily="34" charset="0"/>
              <a:buNone/>
            </a:pPr>
            <a:r>
              <a:rPr lang="de-DE" sz="1200" kern="1200" baseline="0" dirty="0" smtClean="0">
                <a:solidFill>
                  <a:schemeClr val="tx1"/>
                </a:solidFill>
                <a:effectLst/>
                <a:latin typeface="+mn-lt"/>
                <a:ea typeface="+mn-ea"/>
                <a:cs typeface="+mn-cs"/>
                <a:sym typeface="Wingdings" panose="05000000000000000000" pitchFamily="2" charset="2"/>
              </a:rPr>
              <a:t>Qualifizierung von Referentinnen und Referenten mit MH als Experten für ihr jeweiliges Herkunftsland in Verbindung mit dem Peer-To-Peer-Ansatz des </a:t>
            </a:r>
            <a:r>
              <a:rPr lang="de-DE" sz="1200" kern="1200" baseline="0" dirty="0" err="1" smtClean="0">
                <a:solidFill>
                  <a:schemeClr val="tx1"/>
                </a:solidFill>
                <a:effectLst/>
                <a:latin typeface="+mn-lt"/>
                <a:ea typeface="+mn-ea"/>
                <a:cs typeface="+mn-cs"/>
                <a:sym typeface="Wingdings" panose="05000000000000000000" pitchFamily="2" charset="2"/>
              </a:rPr>
              <a:t>Multiplikatorenkonzeptes</a:t>
            </a:r>
            <a:r>
              <a:rPr lang="de-DE" sz="1200" kern="1200" baseline="0" dirty="0" smtClean="0">
                <a:solidFill>
                  <a:schemeClr val="tx1"/>
                </a:solidFill>
                <a:effectLst/>
                <a:latin typeface="+mn-lt"/>
                <a:ea typeface="+mn-ea"/>
                <a:cs typeface="+mn-cs"/>
                <a:sym typeface="Wingdings" panose="05000000000000000000" pitchFamily="2" charset="2"/>
              </a:rPr>
              <a:t> von EMM kann niedrigschwellige Angebote ermöglichen; Vertrauensbasis ist erfahrungsgemäß besonders wichtig und kann vor gemeinsamem kulturellen Hintergrund leichter erreicht werden;</a:t>
            </a:r>
          </a:p>
          <a:p>
            <a:endParaRPr lang="de-DE" dirty="0" smtClean="0"/>
          </a:p>
        </p:txBody>
      </p:sp>
      <p:sp>
        <p:nvSpPr>
          <p:cNvPr id="4" name="Foliennummernplatzhalter 3"/>
          <p:cNvSpPr>
            <a:spLocks noGrp="1"/>
          </p:cNvSpPr>
          <p:nvPr>
            <p:ph type="sldNum" sz="quarter" idx="10"/>
          </p:nvPr>
        </p:nvSpPr>
        <p:spPr/>
        <p:txBody>
          <a:bodyPr/>
          <a:lstStyle/>
          <a:p>
            <a:fld id="{5FA275DF-AB2D-4CA1-82B1-0D7E2D0B1CFB}" type="slidenum">
              <a:rPr lang="de-DE" smtClean="0"/>
              <a:t>7</a:t>
            </a:fld>
            <a:endParaRPr lang="de-DE"/>
          </a:p>
        </p:txBody>
      </p:sp>
    </p:spTree>
    <p:extLst>
      <p:ext uri="{BB962C8B-B14F-4D97-AF65-F5344CB8AC3E}">
        <p14:creationId xmlns:p14="http://schemas.microsoft.com/office/powerpoint/2010/main" val="395335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A275DF-AB2D-4CA1-82B1-0D7E2D0B1CFB}" type="slidenum">
              <a:rPr lang="de-DE" smtClean="0"/>
              <a:t>8</a:t>
            </a:fld>
            <a:endParaRPr lang="de-DE"/>
          </a:p>
        </p:txBody>
      </p:sp>
    </p:spTree>
    <p:extLst>
      <p:ext uri="{BB962C8B-B14F-4D97-AF65-F5344CB8AC3E}">
        <p14:creationId xmlns:p14="http://schemas.microsoft.com/office/powerpoint/2010/main" val="3876068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29200" y="2130425"/>
            <a:ext cx="7772400" cy="1470025"/>
          </a:xfrm>
        </p:spPr>
        <p:txBody>
          <a:bodyPr/>
          <a:lstStyle>
            <a:lvl1pPr algn="l">
              <a:defRPr sz="4600" b="1">
                <a:solidFill>
                  <a:schemeClr val="bg1">
                    <a:lumMod val="50000"/>
                  </a:schemeClr>
                </a:solidFill>
                <a:latin typeface="Arial" pitchFamily="34" charset="0"/>
                <a:cs typeface="Arial" pitchFamily="34"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539552" y="3886200"/>
            <a:ext cx="7232848" cy="1752600"/>
          </a:xfrm>
        </p:spPr>
        <p:txBody>
          <a:bodyPr>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12331141-A175-47E1-A0C7-C036D81BC629}"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pic>
        <p:nvPicPr>
          <p:cNvPr id="7"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42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5B4C472-523A-448E-B29B-2A08E8168C5B}"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1819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776"/>
            <a:ext cx="2057400" cy="4713387"/>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412776"/>
            <a:ext cx="5626968" cy="4713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19591592-4FA8-4D83-BE1A-73D42D4F6DB6}"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2548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29200" y="2130425"/>
            <a:ext cx="7772400" cy="1470025"/>
          </a:xfrm>
        </p:spPr>
        <p:txBody>
          <a:bodyPr/>
          <a:lstStyle>
            <a:lvl1pPr algn="l">
              <a:defRPr sz="4600" b="1">
                <a:solidFill>
                  <a:schemeClr val="bg1">
                    <a:lumMod val="50000"/>
                  </a:schemeClr>
                </a:solidFill>
                <a:latin typeface="Arial" pitchFamily="34" charset="0"/>
                <a:cs typeface="Arial" pitchFamily="34"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539552" y="3886200"/>
            <a:ext cx="7232848" cy="1752600"/>
          </a:xfrm>
        </p:spPr>
        <p:txBody>
          <a:bodyPr>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12331141-A175-47E1-A0C7-C036D81BC629}"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pic>
        <p:nvPicPr>
          <p:cNvPr id="7"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93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3472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2800" b="1"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C02502E-30F7-4F7F-A36A-B7C9B6582E8E}"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849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2852936"/>
            <a:ext cx="4038600" cy="32732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2852936"/>
            <a:ext cx="4038600" cy="32732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16FF869A-E327-4835-B2DF-34A9B335C07B}" type="datetime1">
              <a:rPr lang="de-DE" smtClean="0">
                <a:solidFill>
                  <a:prstClr val="black">
                    <a:tint val="75000"/>
                  </a:prstClr>
                </a:solidFill>
              </a:rPr>
              <a:pPr/>
              <a:t>07.04.2014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48119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67544" y="29249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3645024"/>
            <a:ext cx="4040188" cy="24811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55369" y="29249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3645024"/>
            <a:ext cx="4041775" cy="24811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a:xfrm>
            <a:off x="457200" y="6356350"/>
            <a:ext cx="1162472" cy="365125"/>
          </a:xfrm>
        </p:spPr>
        <p:txBody>
          <a:bodyPr/>
          <a:lstStyle/>
          <a:p>
            <a:fld id="{2538F6E3-AD65-48F1-837D-50ADD21E7B59}" type="datetime1">
              <a:rPr lang="de-DE" smtClean="0">
                <a:solidFill>
                  <a:prstClr val="black">
                    <a:tint val="75000"/>
                  </a:prstClr>
                </a:solidFill>
              </a:rPr>
              <a:pPr/>
              <a:t>07.04.2014</a:t>
            </a:fld>
            <a:endParaRPr lang="de-DE">
              <a:solidFill>
                <a:prstClr val="black">
                  <a:tint val="75000"/>
                </a:prstClr>
              </a:solidFill>
            </a:endParaRPr>
          </a:p>
        </p:txBody>
      </p:sp>
      <p:sp>
        <p:nvSpPr>
          <p:cNvPr id="8" name="Fußzeilenplatzhalter 7"/>
          <p:cNvSpPr>
            <a:spLocks noGrp="1"/>
          </p:cNvSpPr>
          <p:nvPr>
            <p:ph type="ftr" sz="quarter" idx="11"/>
          </p:nvPr>
        </p:nvSpPr>
        <p:spPr>
          <a:xfrm>
            <a:off x="1691680" y="6356350"/>
            <a:ext cx="6264696" cy="365125"/>
          </a:xfrm>
        </p:spPr>
        <p:txBody>
          <a:bodyPr/>
          <a:lstStyle>
            <a:lvl1pPr algn="l">
              <a:defRPr/>
            </a:lvl1pPr>
          </a:lstStyle>
          <a:p>
            <a:endParaRPr lang="de-DE" dirty="0">
              <a:solidFill>
                <a:prstClr val="black">
                  <a:tint val="75000"/>
                </a:prstClr>
              </a:solidFill>
            </a:endParaRPr>
          </a:p>
        </p:txBody>
      </p:sp>
      <p:sp>
        <p:nvSpPr>
          <p:cNvPr id="9" name="Foliennummernplatzhalter 8"/>
          <p:cNvSpPr>
            <a:spLocks noGrp="1"/>
          </p:cNvSpPr>
          <p:nvPr>
            <p:ph type="sldNum" sz="quarter" idx="12"/>
          </p:nvPr>
        </p:nvSpPr>
        <p:spPr>
          <a:xfrm>
            <a:off x="8100392" y="6356350"/>
            <a:ext cx="586408" cy="365125"/>
          </a:xfrm>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2132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3C2455E-CF2A-41F8-AC40-D550C21C5315}" type="datetime1">
              <a:rPr lang="de-DE" smtClean="0">
                <a:solidFill>
                  <a:prstClr val="black">
                    <a:tint val="75000"/>
                  </a:prstClr>
                </a:solidFill>
              </a:rPr>
              <a:pPr/>
              <a:t>07.04.2014</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66554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51520" y="6356350"/>
            <a:ext cx="1080120" cy="365125"/>
          </a:xfrm>
        </p:spPr>
        <p:txBody>
          <a:bodyPr/>
          <a:lstStyle/>
          <a:p>
            <a:fld id="{B7CA87DF-8A85-49D5-85A5-E941169C0C0F}" type="datetime1">
              <a:rPr lang="de-DE" smtClean="0">
                <a:solidFill>
                  <a:prstClr val="black">
                    <a:tint val="75000"/>
                  </a:prstClr>
                </a:solidFill>
              </a:rPr>
              <a:pPr/>
              <a:t>07.04.2014</a:t>
            </a:fld>
            <a:endParaRPr lang="de-DE">
              <a:solidFill>
                <a:prstClr val="black">
                  <a:tint val="75000"/>
                </a:prstClr>
              </a:solidFill>
            </a:endParaRPr>
          </a:p>
        </p:txBody>
      </p:sp>
      <p:sp>
        <p:nvSpPr>
          <p:cNvPr id="3" name="Fußzeilenplatzhalter 2"/>
          <p:cNvSpPr>
            <a:spLocks noGrp="1"/>
          </p:cNvSpPr>
          <p:nvPr>
            <p:ph type="ftr" sz="quarter" idx="11"/>
          </p:nvPr>
        </p:nvSpPr>
        <p:spPr>
          <a:xfrm>
            <a:off x="2843808" y="6356350"/>
            <a:ext cx="2895600" cy="365125"/>
          </a:xfrm>
        </p:spPr>
        <p:txBody>
          <a:bodyPr/>
          <a:lstStyle/>
          <a:p>
            <a:endParaRPr lang="de-DE"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5308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3EC56C-21CF-4E17-A80B-49EA82D3C5E4}" type="datetime1">
              <a:rPr lang="de-DE" smtClean="0">
                <a:solidFill>
                  <a:prstClr val="black">
                    <a:tint val="75000"/>
                  </a:prstClr>
                </a:solidFill>
              </a:rPr>
              <a:pPr/>
              <a:t>07.04.2014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4434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59741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484784"/>
            <a:ext cx="5486400" cy="32427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AF4C196-C1FF-40D1-B043-6A44AA52C963}" type="datetime1">
              <a:rPr lang="de-DE" smtClean="0">
                <a:solidFill>
                  <a:prstClr val="black">
                    <a:tint val="75000"/>
                  </a:prstClr>
                </a:solidFill>
              </a:rPr>
              <a:pPr/>
              <a:t>07.04.2014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11259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5B4C472-523A-448E-B29B-2A08E8168C5B}"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73944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776"/>
            <a:ext cx="2057400" cy="4713387"/>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412776"/>
            <a:ext cx="5626968" cy="4713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19591592-4FA8-4D83-BE1A-73D42D4F6DB6}"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2171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2800" b="1"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C02502E-30F7-4F7F-A36A-B7C9B6582E8E}"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513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2852936"/>
            <a:ext cx="4038600" cy="32732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2852936"/>
            <a:ext cx="4038600" cy="32732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16FF869A-E327-4835-B2DF-34A9B335C07B}" type="datetime1">
              <a:rPr lang="de-DE" smtClean="0">
                <a:solidFill>
                  <a:prstClr val="black">
                    <a:tint val="75000"/>
                  </a:prstClr>
                </a:solidFill>
              </a:rPr>
              <a:pPr/>
              <a:t>07.04.2014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4540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67544" y="29249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3645024"/>
            <a:ext cx="4040188" cy="24811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55369" y="29249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3645024"/>
            <a:ext cx="4041775" cy="24811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a:xfrm>
            <a:off x="457200" y="6356350"/>
            <a:ext cx="1162472" cy="365125"/>
          </a:xfrm>
        </p:spPr>
        <p:txBody>
          <a:bodyPr/>
          <a:lstStyle/>
          <a:p>
            <a:fld id="{2538F6E3-AD65-48F1-837D-50ADD21E7B59}" type="datetime1">
              <a:rPr lang="de-DE" smtClean="0">
                <a:solidFill>
                  <a:prstClr val="black">
                    <a:tint val="75000"/>
                  </a:prstClr>
                </a:solidFill>
              </a:rPr>
              <a:pPr/>
              <a:t>07.04.2014</a:t>
            </a:fld>
            <a:endParaRPr lang="de-DE">
              <a:solidFill>
                <a:prstClr val="black">
                  <a:tint val="75000"/>
                </a:prstClr>
              </a:solidFill>
            </a:endParaRPr>
          </a:p>
        </p:txBody>
      </p:sp>
      <p:sp>
        <p:nvSpPr>
          <p:cNvPr id="8" name="Fußzeilenplatzhalter 7"/>
          <p:cNvSpPr>
            <a:spLocks noGrp="1"/>
          </p:cNvSpPr>
          <p:nvPr>
            <p:ph type="ftr" sz="quarter" idx="11"/>
          </p:nvPr>
        </p:nvSpPr>
        <p:spPr>
          <a:xfrm>
            <a:off x="1691680" y="6356350"/>
            <a:ext cx="6264696" cy="365125"/>
          </a:xfrm>
        </p:spPr>
        <p:txBody>
          <a:bodyPr/>
          <a:lstStyle>
            <a:lvl1pPr algn="l">
              <a:defRPr/>
            </a:lvl1pPr>
          </a:lstStyle>
          <a:p>
            <a:endParaRPr lang="de-DE" dirty="0">
              <a:solidFill>
                <a:prstClr val="black">
                  <a:tint val="75000"/>
                </a:prstClr>
              </a:solidFill>
            </a:endParaRPr>
          </a:p>
        </p:txBody>
      </p:sp>
      <p:sp>
        <p:nvSpPr>
          <p:cNvPr id="9" name="Foliennummernplatzhalter 8"/>
          <p:cNvSpPr>
            <a:spLocks noGrp="1"/>
          </p:cNvSpPr>
          <p:nvPr>
            <p:ph type="sldNum" sz="quarter" idx="12"/>
          </p:nvPr>
        </p:nvSpPr>
        <p:spPr>
          <a:xfrm>
            <a:off x="8100392" y="6356350"/>
            <a:ext cx="586408" cy="365125"/>
          </a:xfrm>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300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3C2455E-CF2A-41F8-AC40-D550C21C5315}" type="datetime1">
              <a:rPr lang="de-DE" smtClean="0">
                <a:solidFill>
                  <a:prstClr val="black">
                    <a:tint val="75000"/>
                  </a:prstClr>
                </a:solidFill>
              </a:rPr>
              <a:pPr/>
              <a:t>07.04.2014</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3430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51520" y="6356350"/>
            <a:ext cx="1080120" cy="365125"/>
          </a:xfrm>
        </p:spPr>
        <p:txBody>
          <a:bodyPr/>
          <a:lstStyle/>
          <a:p>
            <a:fld id="{B7CA87DF-8A85-49D5-85A5-E941169C0C0F}" type="datetime1">
              <a:rPr lang="de-DE" smtClean="0">
                <a:solidFill>
                  <a:prstClr val="black">
                    <a:tint val="75000"/>
                  </a:prstClr>
                </a:solidFill>
              </a:rPr>
              <a:pPr/>
              <a:t>07.04.2014</a:t>
            </a:fld>
            <a:endParaRPr lang="de-DE">
              <a:solidFill>
                <a:prstClr val="black">
                  <a:tint val="75000"/>
                </a:prstClr>
              </a:solidFill>
            </a:endParaRPr>
          </a:p>
        </p:txBody>
      </p:sp>
      <p:sp>
        <p:nvSpPr>
          <p:cNvPr id="3" name="Fußzeilenplatzhalter 2"/>
          <p:cNvSpPr>
            <a:spLocks noGrp="1"/>
          </p:cNvSpPr>
          <p:nvPr>
            <p:ph type="ftr" sz="quarter" idx="11"/>
          </p:nvPr>
        </p:nvSpPr>
        <p:spPr>
          <a:xfrm>
            <a:off x="2843808" y="6356350"/>
            <a:ext cx="2895600" cy="365125"/>
          </a:xfrm>
        </p:spPr>
        <p:txBody>
          <a:bodyPr/>
          <a:lstStyle/>
          <a:p>
            <a:endParaRPr lang="de-DE"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6294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3EC56C-21CF-4E17-A80B-49EA82D3C5E4}" type="datetime1">
              <a:rPr lang="de-DE" smtClean="0">
                <a:solidFill>
                  <a:prstClr val="black">
                    <a:tint val="75000"/>
                  </a:prstClr>
                </a:solidFill>
              </a:rPr>
              <a:pPr/>
              <a:t>07.04.2014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3214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484784"/>
            <a:ext cx="5486400" cy="32427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AF4C196-C1FF-40D1-B043-6A44AA52C963}" type="datetime1">
              <a:rPr lang="de-DE" smtClean="0">
                <a:solidFill>
                  <a:prstClr val="black">
                    <a:tint val="75000"/>
                  </a:prstClr>
                </a:solidFill>
              </a:rPr>
              <a:pPr/>
              <a:t>07.04.2014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354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565920"/>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2852936"/>
            <a:ext cx="8229600" cy="3273227"/>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12344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B93F7-F83E-45CF-89C2-153910802A68}"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3"/>
          </p:nvPr>
        </p:nvSpPr>
        <p:spPr>
          <a:xfrm>
            <a:off x="1835696" y="6356350"/>
            <a:ext cx="6120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
        <p:nvSpPr>
          <p:cNvPr id="8" name="Rectangle 16"/>
          <p:cNvSpPr>
            <a:spLocks noChangeArrowheads="1"/>
          </p:cNvSpPr>
          <p:nvPr/>
        </p:nvSpPr>
        <p:spPr bwMode="auto">
          <a:xfrm>
            <a:off x="0" y="0"/>
            <a:ext cx="9140825" cy="1079500"/>
          </a:xfrm>
          <a:prstGeom prst="rect">
            <a:avLst/>
          </a:prstGeom>
          <a:solidFill>
            <a:srgbClr val="FFFCE4"/>
          </a:solidFill>
          <a:ln w="0" cmpd="thinThick">
            <a:solidFill>
              <a:srgbClr val="FFFCE4"/>
            </a:solidFill>
            <a:miter lim="800000"/>
            <a:headEnd/>
            <a:tailEnd/>
          </a:ln>
          <a:effectLst/>
        </p:spPr>
        <p:txBody>
          <a:bodyPr wrap="none" anchor="ctr"/>
          <a:lstStyle/>
          <a:p>
            <a:pPr>
              <a:defRPr/>
            </a:pPr>
            <a:endParaRPr lang="de-DE" kern="0">
              <a:solidFill>
                <a:sysClr val="windowText" lastClr="000000"/>
              </a:solidFill>
            </a:endParaRPr>
          </a:p>
        </p:txBody>
      </p:sp>
      <p:pic>
        <p:nvPicPr>
          <p:cNvPr id="1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07125" y="393700"/>
            <a:ext cx="2438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685800"/>
            <a:ext cx="26543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010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4600" kern="1200">
          <a:solidFill>
            <a:schemeClr val="bg1">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565920"/>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2852936"/>
            <a:ext cx="8229600" cy="3273227"/>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12344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B93F7-F83E-45CF-89C2-153910802A68}" type="datetime1">
              <a:rPr lang="de-DE" smtClean="0">
                <a:solidFill>
                  <a:prstClr val="black">
                    <a:tint val="75000"/>
                  </a:prstClr>
                </a:solidFill>
              </a:rPr>
              <a:pPr/>
              <a:t>07.04.2014</a:t>
            </a:fld>
            <a:endParaRPr lang="de-DE">
              <a:solidFill>
                <a:prstClr val="black">
                  <a:tint val="75000"/>
                </a:prstClr>
              </a:solidFill>
            </a:endParaRPr>
          </a:p>
        </p:txBody>
      </p:sp>
      <p:sp>
        <p:nvSpPr>
          <p:cNvPr id="5" name="Fußzeilenplatzhalter 4"/>
          <p:cNvSpPr>
            <a:spLocks noGrp="1"/>
          </p:cNvSpPr>
          <p:nvPr>
            <p:ph type="ftr" sz="quarter" idx="3"/>
          </p:nvPr>
        </p:nvSpPr>
        <p:spPr>
          <a:xfrm>
            <a:off x="1835696" y="6356350"/>
            <a:ext cx="6120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B6415-31C0-4F98-AB25-859B9225A6FE}" type="slidenum">
              <a:rPr lang="de-DE" smtClean="0">
                <a:solidFill>
                  <a:prstClr val="black">
                    <a:tint val="75000"/>
                  </a:prstClr>
                </a:solidFill>
              </a:rPr>
              <a:pPr/>
              <a:t>‹Nr.›</a:t>
            </a:fld>
            <a:endParaRPr lang="de-DE">
              <a:solidFill>
                <a:prstClr val="black">
                  <a:tint val="75000"/>
                </a:prstClr>
              </a:solidFill>
            </a:endParaRPr>
          </a:p>
        </p:txBody>
      </p:sp>
      <p:sp>
        <p:nvSpPr>
          <p:cNvPr id="8" name="Rectangle 16"/>
          <p:cNvSpPr>
            <a:spLocks noChangeArrowheads="1"/>
          </p:cNvSpPr>
          <p:nvPr/>
        </p:nvSpPr>
        <p:spPr bwMode="auto">
          <a:xfrm>
            <a:off x="0" y="0"/>
            <a:ext cx="9140825" cy="1079500"/>
          </a:xfrm>
          <a:prstGeom prst="rect">
            <a:avLst/>
          </a:prstGeom>
          <a:solidFill>
            <a:srgbClr val="FFFCE4"/>
          </a:solidFill>
          <a:ln w="0" cmpd="thinThick">
            <a:solidFill>
              <a:srgbClr val="FFFCE4"/>
            </a:solidFill>
            <a:miter lim="800000"/>
            <a:headEnd/>
            <a:tailEnd/>
          </a:ln>
          <a:effectLst/>
        </p:spPr>
        <p:txBody>
          <a:bodyPr wrap="none" anchor="ctr"/>
          <a:lstStyle/>
          <a:p>
            <a:pPr>
              <a:defRPr/>
            </a:pPr>
            <a:endParaRPr lang="de-DE" kern="0">
              <a:solidFill>
                <a:sysClr val="windowText" lastClr="000000"/>
              </a:solidFill>
            </a:endParaRPr>
          </a:p>
        </p:txBody>
      </p:sp>
      <p:pic>
        <p:nvPicPr>
          <p:cNvPr id="1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07125" y="393700"/>
            <a:ext cx="2438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685800"/>
            <a:ext cx="26543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338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spcBef>
          <a:spcPct val="0"/>
        </a:spcBef>
        <a:buNone/>
        <a:defRPr sz="4600" kern="1200">
          <a:solidFill>
            <a:schemeClr val="bg1">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492896"/>
            <a:ext cx="8856984" cy="2088232"/>
          </a:xfrm>
        </p:spPr>
        <p:txBody>
          <a:bodyPr/>
          <a:lstStyle/>
          <a:p>
            <a:pPr algn="ctr"/>
            <a:r>
              <a:rPr lang="de-DE" sz="4000" dirty="0" smtClean="0"/>
              <a:t>Medienbildung zur Stärkung von Familien mit Migrationsgeschichte</a:t>
            </a:r>
            <a:endParaRPr lang="de-DE" sz="4000" dirty="0"/>
          </a:p>
        </p:txBody>
      </p:sp>
      <p:sp>
        <p:nvSpPr>
          <p:cNvPr id="3" name="Untertitel 2"/>
          <p:cNvSpPr>
            <a:spLocks noGrp="1"/>
          </p:cNvSpPr>
          <p:nvPr>
            <p:ph type="subTitle" idx="1"/>
          </p:nvPr>
        </p:nvSpPr>
        <p:spPr>
          <a:xfrm>
            <a:off x="323528" y="5445224"/>
            <a:ext cx="8568952" cy="913656"/>
          </a:xfrm>
        </p:spPr>
        <p:txBody>
          <a:bodyPr>
            <a:normAutofit fontScale="47500" lnSpcReduction="20000"/>
          </a:bodyPr>
          <a:lstStyle/>
          <a:p>
            <a:pPr algn="r"/>
            <a:r>
              <a:rPr lang="de-DE" sz="3100" dirty="0" smtClean="0"/>
              <a:t>Anja Stein</a:t>
            </a:r>
          </a:p>
          <a:p>
            <a:pPr algn="r"/>
            <a:r>
              <a:rPr lang="de-DE" dirty="0" smtClean="0"/>
              <a:t>Projektkoordination Eltern-Medienmentoren-Programm</a:t>
            </a:r>
          </a:p>
          <a:p>
            <a:pPr algn="r"/>
            <a:endParaRPr lang="de-DE" dirty="0" smtClean="0"/>
          </a:p>
          <a:p>
            <a:pPr algn="r"/>
            <a:r>
              <a:rPr lang="de-DE" dirty="0" smtClean="0"/>
              <a:t>08.04.2014</a:t>
            </a:r>
            <a:endParaRPr lang="de-DE" dirty="0"/>
          </a:p>
        </p:txBody>
      </p:sp>
    </p:spTree>
    <p:extLst>
      <p:ext uri="{BB962C8B-B14F-4D97-AF65-F5344CB8AC3E}">
        <p14:creationId xmlns:p14="http://schemas.microsoft.com/office/powerpoint/2010/main" val="77208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3024336" cy="1080120"/>
          </a:xfrm>
        </p:spPr>
        <p:txBody>
          <a:bodyPr/>
          <a:lstStyle/>
          <a:p>
            <a:r>
              <a:rPr lang="de-DE" sz="3200" dirty="0" smtClean="0"/>
              <a:t>Überblick</a:t>
            </a:r>
            <a:endParaRPr lang="de-DE"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2</a:t>
            </a:fld>
            <a:endParaRPr lang="de-DE">
              <a:solidFill>
                <a:prstClr val="black">
                  <a:tint val="75000"/>
                </a:prstClr>
              </a:solidFill>
            </a:endParaRPr>
          </a:p>
        </p:txBody>
      </p:sp>
      <p:sp>
        <p:nvSpPr>
          <p:cNvPr id="7" name="Inhaltsplatzhalter 5"/>
          <p:cNvSpPr txBox="1">
            <a:spLocks/>
          </p:cNvSpPr>
          <p:nvPr/>
        </p:nvSpPr>
        <p:spPr>
          <a:xfrm>
            <a:off x="488003" y="3717033"/>
            <a:ext cx="8219256" cy="648071"/>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de-DE" sz="2000" dirty="0" smtClean="0"/>
              <a:t>Eltern mit Migrationshintergrund gezielt unterstützen</a:t>
            </a:r>
          </a:p>
        </p:txBody>
      </p:sp>
      <p:sp>
        <p:nvSpPr>
          <p:cNvPr id="8" name="Inhaltsplatzhalter 5"/>
          <p:cNvSpPr txBox="1">
            <a:spLocks/>
          </p:cNvSpPr>
          <p:nvPr/>
        </p:nvSpPr>
        <p:spPr>
          <a:xfrm>
            <a:off x="488003" y="4617133"/>
            <a:ext cx="8219256" cy="648071"/>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de-DE" sz="2000" dirty="0" smtClean="0"/>
              <a:t>Medienbildung in Familien mit Migrationshintergrund stärken</a:t>
            </a:r>
          </a:p>
        </p:txBody>
      </p:sp>
      <p:sp>
        <p:nvSpPr>
          <p:cNvPr id="10" name="Inhaltsplatzhalter 5"/>
          <p:cNvSpPr txBox="1">
            <a:spLocks/>
          </p:cNvSpPr>
          <p:nvPr/>
        </p:nvSpPr>
        <p:spPr>
          <a:xfrm>
            <a:off x="488003" y="2816933"/>
            <a:ext cx="8219256" cy="648071"/>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de-DE" dirty="0" smtClean="0"/>
              <a:t>Das Eltern-Medienmentoren-Programm – kultursensible Elternarbeit am LMZ</a:t>
            </a:r>
          </a:p>
        </p:txBody>
      </p:sp>
    </p:spTree>
    <p:extLst>
      <p:ext uri="{BB962C8B-B14F-4D97-AF65-F5344CB8AC3E}">
        <p14:creationId xmlns:p14="http://schemas.microsoft.com/office/powerpoint/2010/main" val="1855533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567" y="1196752"/>
            <a:ext cx="8784976" cy="1224136"/>
          </a:xfrm>
        </p:spPr>
        <p:txBody>
          <a:bodyPr>
            <a:noAutofit/>
          </a:bodyPr>
          <a:lstStyle/>
          <a:p>
            <a:r>
              <a:rPr lang="de-DE" sz="3200" dirty="0"/>
              <a:t>Das </a:t>
            </a:r>
            <a:r>
              <a:rPr lang="de-DE" sz="3200" dirty="0" smtClean="0"/>
              <a:t>Eltern-Medienmentoren-Programm (EMM) </a:t>
            </a:r>
            <a:r>
              <a:rPr lang="de-DE" sz="3200" dirty="0"/>
              <a:t>– kultursensible </a:t>
            </a:r>
            <a:r>
              <a:rPr lang="de-DE" sz="3200" dirty="0" smtClean="0"/>
              <a:t>Elternmedienarbeit </a:t>
            </a:r>
            <a:r>
              <a:rPr lang="de-DE" sz="3200" dirty="0"/>
              <a:t>am </a:t>
            </a:r>
            <a:r>
              <a:rPr lang="de-DE" sz="3200" dirty="0" smtClean="0"/>
              <a:t>LMZ</a:t>
            </a:r>
            <a:endParaRPr lang="de-DE" sz="3200"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3</a:t>
            </a:fld>
            <a:endParaRPr lang="de-DE">
              <a:solidFill>
                <a:prstClr val="black">
                  <a:tint val="75000"/>
                </a:prstClr>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9885">
            <a:off x="5260794" y="3317836"/>
            <a:ext cx="2938097" cy="1955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005064"/>
            <a:ext cx="2720951" cy="2091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Abgerundetes Rechteck 6"/>
          <p:cNvSpPr/>
          <p:nvPr/>
        </p:nvSpPr>
        <p:spPr>
          <a:xfrm>
            <a:off x="328551" y="2708920"/>
            <a:ext cx="5904656" cy="792088"/>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p>
            <a:pPr algn="ctr">
              <a:spcBef>
                <a:spcPct val="20000"/>
              </a:spcBef>
              <a:buFont typeface="Arial" pitchFamily="34" charset="0"/>
              <a:buNone/>
            </a:pPr>
            <a:r>
              <a:rPr lang="de-DE" sz="2000" dirty="0">
                <a:solidFill>
                  <a:schemeClr val="lt1"/>
                </a:solidFill>
              </a:rPr>
              <a:t>Medienerziehung gehört in ALLEN Familien zum Alltag</a:t>
            </a:r>
          </a:p>
        </p:txBody>
      </p:sp>
    </p:spTree>
    <p:extLst>
      <p:ext uri="{BB962C8B-B14F-4D97-AF65-F5344CB8AC3E}">
        <p14:creationId xmlns:p14="http://schemas.microsoft.com/office/powerpoint/2010/main" val="228520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268760"/>
            <a:ext cx="8784976" cy="1224136"/>
          </a:xfrm>
        </p:spPr>
        <p:txBody>
          <a:bodyPr>
            <a:noAutofit/>
          </a:bodyPr>
          <a:lstStyle/>
          <a:p>
            <a:r>
              <a:rPr lang="de-DE" sz="3200" dirty="0"/>
              <a:t>Das </a:t>
            </a:r>
            <a:r>
              <a:rPr lang="de-DE" sz="3200" dirty="0" smtClean="0"/>
              <a:t>Eltern-Medienmentoren-Programm (EMM) </a:t>
            </a:r>
            <a:r>
              <a:rPr lang="de-DE" sz="3200" dirty="0"/>
              <a:t>– kultursensible </a:t>
            </a:r>
            <a:r>
              <a:rPr lang="de-DE" sz="3200" dirty="0" smtClean="0"/>
              <a:t>Elternmedienarbeit </a:t>
            </a:r>
            <a:r>
              <a:rPr lang="de-DE" sz="3200" dirty="0"/>
              <a:t>am LMZ</a:t>
            </a:r>
            <a:br>
              <a:rPr lang="de-DE" sz="3200" dirty="0"/>
            </a:br>
            <a:endParaRPr lang="de-DE" sz="3200"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4</a:t>
            </a:fld>
            <a:endParaRPr lang="de-DE">
              <a:solidFill>
                <a:prstClr val="black">
                  <a:tint val="75000"/>
                </a:prstClr>
              </a:solidFill>
            </a:endParaRPr>
          </a:p>
        </p:txBody>
      </p:sp>
      <p:sp>
        <p:nvSpPr>
          <p:cNvPr id="8" name="Abgerundetes Rechteck 7"/>
          <p:cNvSpPr/>
          <p:nvPr/>
        </p:nvSpPr>
        <p:spPr>
          <a:xfrm>
            <a:off x="323528" y="2852936"/>
            <a:ext cx="6624736" cy="889630"/>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Eltern-Veranstaltungen in ganz BW – für ALLE Eltern!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3546174"/>
            <a:ext cx="1232288" cy="1293684"/>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4365104"/>
            <a:ext cx="1527424" cy="1339986"/>
          </a:xfrm>
          <a:prstGeom prst="rect">
            <a:avLst/>
          </a:prstGeom>
        </p:spPr>
      </p:pic>
    </p:spTree>
    <p:extLst>
      <p:ext uri="{BB962C8B-B14F-4D97-AF65-F5344CB8AC3E}">
        <p14:creationId xmlns:p14="http://schemas.microsoft.com/office/powerpoint/2010/main" val="271388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presse_medienmentorinnen_ka_0220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29985">
            <a:off x="4900990" y="3324488"/>
            <a:ext cx="2445868" cy="24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5</a:t>
            </a:fld>
            <a:endParaRPr lang="de-DE" dirty="0">
              <a:solidFill>
                <a:prstClr val="black">
                  <a:tint val="75000"/>
                </a:prstClr>
              </a:solidFill>
            </a:endParaRPr>
          </a:p>
        </p:txBody>
      </p:sp>
      <p:sp>
        <p:nvSpPr>
          <p:cNvPr id="8" name="Titel 1"/>
          <p:cNvSpPr>
            <a:spLocks noGrp="1"/>
          </p:cNvSpPr>
          <p:nvPr>
            <p:ph type="title"/>
          </p:nvPr>
        </p:nvSpPr>
        <p:spPr>
          <a:xfrm>
            <a:off x="179512" y="1268760"/>
            <a:ext cx="8784976" cy="1224136"/>
          </a:xfrm>
        </p:spPr>
        <p:txBody>
          <a:bodyPr>
            <a:noAutofit/>
          </a:bodyPr>
          <a:lstStyle/>
          <a:p>
            <a:r>
              <a:rPr lang="de-DE" sz="3200" dirty="0"/>
              <a:t>Das </a:t>
            </a:r>
            <a:r>
              <a:rPr lang="de-DE" sz="3200" dirty="0" smtClean="0"/>
              <a:t>Eltern-Medienmentoren-Programm (EMM) </a:t>
            </a:r>
            <a:r>
              <a:rPr lang="de-DE" sz="3200" dirty="0"/>
              <a:t>– kultursensible </a:t>
            </a:r>
            <a:r>
              <a:rPr lang="de-DE" sz="3200" dirty="0" smtClean="0"/>
              <a:t>Elternmedienarbeit </a:t>
            </a:r>
            <a:r>
              <a:rPr lang="de-DE" sz="3200" dirty="0"/>
              <a:t>am LMZ</a:t>
            </a:r>
            <a:br>
              <a:rPr lang="de-DE" sz="3200" dirty="0"/>
            </a:br>
            <a:endParaRPr lang="de-DE" sz="3200" dirty="0"/>
          </a:p>
        </p:txBody>
      </p:sp>
      <p:sp>
        <p:nvSpPr>
          <p:cNvPr id="9" name="Abgerundetes Rechteck 8"/>
          <p:cNvSpPr/>
          <p:nvPr/>
        </p:nvSpPr>
        <p:spPr>
          <a:xfrm>
            <a:off x="370403" y="2632205"/>
            <a:ext cx="8317722" cy="707886"/>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Zwischen 10 und 100 % der Teilnehmer haben einen Migrationshintergrund</a:t>
            </a:r>
          </a:p>
        </p:txBody>
      </p:sp>
    </p:spTree>
    <p:extLst>
      <p:ext uri="{BB962C8B-B14F-4D97-AF65-F5344CB8AC3E}">
        <p14:creationId xmlns:p14="http://schemas.microsoft.com/office/powerpoint/2010/main" val="17649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68760"/>
            <a:ext cx="8229600" cy="1143000"/>
          </a:xfrm>
        </p:spPr>
        <p:txBody>
          <a:bodyPr/>
          <a:lstStyle/>
          <a:p>
            <a:r>
              <a:rPr lang="de-DE" sz="3200" dirty="0"/>
              <a:t>Eltern mit Migrationshintergrund gezielt unterstützen</a:t>
            </a:r>
            <a:br>
              <a:rPr lang="de-DE" sz="3200" dirty="0"/>
            </a:br>
            <a:endParaRPr lang="de-DE" sz="3200"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6</a:t>
            </a:fld>
            <a:endParaRPr lang="de-DE">
              <a:solidFill>
                <a:prstClr val="black">
                  <a:tint val="75000"/>
                </a:prstClr>
              </a:solidFill>
            </a:endParaRPr>
          </a:p>
        </p:txBody>
      </p:sp>
      <p:pic>
        <p:nvPicPr>
          <p:cNvPr id="6" name="Grafik 5" descr="EMEP_türkisch_final - PDF-XChange Viewer"/>
          <p:cNvPicPr>
            <a:picLocks noChangeAspect="1"/>
          </p:cNvPicPr>
          <p:nvPr/>
        </p:nvPicPr>
        <p:blipFill rotWithShape="1">
          <a:blip r:embed="rId3" cstate="print">
            <a:extLst>
              <a:ext uri="{28A0092B-C50C-407E-A947-70E740481C1C}">
                <a14:useLocalDpi xmlns:a14="http://schemas.microsoft.com/office/drawing/2010/main" val="0"/>
              </a:ext>
            </a:extLst>
          </a:blip>
          <a:srcRect l="50000" t="21207" r="1923" b="16272"/>
          <a:stretch/>
        </p:blipFill>
        <p:spPr>
          <a:xfrm rot="174368">
            <a:off x="5079466" y="2197227"/>
            <a:ext cx="3676074" cy="260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bgerundetes Rechteck 6"/>
          <p:cNvSpPr/>
          <p:nvPr/>
        </p:nvSpPr>
        <p:spPr>
          <a:xfrm>
            <a:off x="301892" y="2780928"/>
            <a:ext cx="4968552" cy="648072"/>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Mehrsprachige Angebote</a:t>
            </a:r>
          </a:p>
        </p:txBody>
      </p:sp>
      <p:sp>
        <p:nvSpPr>
          <p:cNvPr id="8" name="Abgerundetes Rechteck 7"/>
          <p:cNvSpPr/>
          <p:nvPr/>
        </p:nvSpPr>
        <p:spPr>
          <a:xfrm>
            <a:off x="301892" y="3933056"/>
            <a:ext cx="4968552" cy="648072"/>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Einführungsveranstaltungen an Grundschulen</a:t>
            </a:r>
          </a:p>
        </p:txBody>
      </p:sp>
      <p:sp>
        <p:nvSpPr>
          <p:cNvPr id="10" name="Abgerundetes Rechteck 9"/>
          <p:cNvSpPr/>
          <p:nvPr/>
        </p:nvSpPr>
        <p:spPr>
          <a:xfrm>
            <a:off x="301892" y="5085184"/>
            <a:ext cx="4968552" cy="648072"/>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Gezielte „Werbung“</a:t>
            </a:r>
          </a:p>
        </p:txBody>
      </p:sp>
    </p:spTree>
    <p:extLst>
      <p:ext uri="{BB962C8B-B14F-4D97-AF65-F5344CB8AC3E}">
        <p14:creationId xmlns:p14="http://schemas.microsoft.com/office/powerpoint/2010/main" val="193014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268760"/>
            <a:ext cx="8229600" cy="1143000"/>
          </a:xfrm>
        </p:spPr>
        <p:txBody>
          <a:bodyPr/>
          <a:lstStyle/>
          <a:p>
            <a:r>
              <a:rPr lang="de-DE" sz="3200" dirty="0" smtClean="0"/>
              <a:t>Medienbildung in </a:t>
            </a:r>
            <a:r>
              <a:rPr lang="de-DE" sz="3200" dirty="0"/>
              <a:t>Familien mit Migrationshintergrund </a:t>
            </a:r>
            <a:r>
              <a:rPr lang="de-DE" sz="3200" dirty="0" smtClean="0"/>
              <a:t>stärken</a:t>
            </a:r>
            <a:endParaRPr lang="de-DE" sz="3200"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7</a:t>
            </a:fld>
            <a:endParaRPr lang="de-DE">
              <a:solidFill>
                <a:prstClr val="black">
                  <a:tint val="75000"/>
                </a:prstClr>
              </a:solidFill>
            </a:endParaRPr>
          </a:p>
        </p:txBody>
      </p:sp>
      <p:sp>
        <p:nvSpPr>
          <p:cNvPr id="6" name="Abgerundetes Rechteck 5"/>
          <p:cNvSpPr/>
          <p:nvPr/>
        </p:nvSpPr>
        <p:spPr>
          <a:xfrm>
            <a:off x="278628" y="4797152"/>
            <a:ext cx="8517385" cy="720080"/>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Qualifizierung von Referenten/Referentinnen mit eigener Migrationsgeschichte</a:t>
            </a:r>
          </a:p>
        </p:txBody>
      </p:sp>
      <p:sp>
        <p:nvSpPr>
          <p:cNvPr id="7" name="Abgerundetes Rechteck 6"/>
          <p:cNvSpPr/>
          <p:nvPr/>
        </p:nvSpPr>
        <p:spPr>
          <a:xfrm>
            <a:off x="278628" y="3825044"/>
            <a:ext cx="8517385" cy="720080"/>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Ausbildung zum/zur zertifizierten Eltern-Medienmentor/in</a:t>
            </a:r>
          </a:p>
        </p:txBody>
      </p:sp>
      <p:sp>
        <p:nvSpPr>
          <p:cNvPr id="8" name="Abgerundetes Rechteck 7"/>
          <p:cNvSpPr/>
          <p:nvPr/>
        </p:nvSpPr>
        <p:spPr>
          <a:xfrm>
            <a:off x="278628" y="2852936"/>
            <a:ext cx="8517385" cy="720080"/>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de-DE" sz="2000" dirty="0" smtClean="0"/>
              <a:t>Eltern-Veranstaltungen an Bildungseinrichtungen und Migrantenorganisationen</a:t>
            </a:r>
          </a:p>
        </p:txBody>
      </p:sp>
    </p:spTree>
    <p:extLst>
      <p:ext uri="{BB962C8B-B14F-4D97-AF65-F5344CB8AC3E}">
        <p14:creationId xmlns:p14="http://schemas.microsoft.com/office/powerpoint/2010/main" val="117464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628800"/>
            <a:ext cx="8229600" cy="720080"/>
          </a:xfrm>
        </p:spPr>
        <p:txBody>
          <a:bodyPr/>
          <a:lstStyle/>
          <a:p>
            <a:r>
              <a:rPr lang="de-DE" sz="3200" dirty="0" smtClean="0"/>
              <a:t>Fazit:</a:t>
            </a:r>
            <a:endParaRPr lang="de-DE"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8</a:t>
            </a:fld>
            <a:endParaRPr lang="de-DE">
              <a:solidFill>
                <a:prstClr val="black">
                  <a:tint val="75000"/>
                </a:prstClr>
              </a:solidFill>
            </a:endParaRPr>
          </a:p>
        </p:txBody>
      </p:sp>
      <p:sp>
        <p:nvSpPr>
          <p:cNvPr id="8" name="Abgerundetes Rechteck 7"/>
          <p:cNvSpPr/>
          <p:nvPr/>
        </p:nvSpPr>
        <p:spPr>
          <a:xfrm>
            <a:off x="289198" y="2818656"/>
            <a:ext cx="8517385" cy="927720"/>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2500" lnSpcReduction="10000"/>
          </a:bodyPr>
          <a:lstStyle/>
          <a:p>
            <a:pPr algn="ctr"/>
            <a:r>
              <a:rPr lang="de-DE" sz="2800" dirty="0"/>
              <a:t>Medienbildung und Integration gehen im </a:t>
            </a:r>
            <a:endParaRPr lang="de-DE" sz="2800" dirty="0" smtClean="0"/>
          </a:p>
          <a:p>
            <a:pPr algn="ctr"/>
            <a:r>
              <a:rPr lang="de-DE" sz="2800" dirty="0" smtClean="0"/>
              <a:t>Eltern-Medienmentoren-Programm </a:t>
            </a:r>
            <a:r>
              <a:rPr lang="de-DE" sz="2800" dirty="0"/>
              <a:t>Hand in </a:t>
            </a:r>
            <a:r>
              <a:rPr lang="de-DE" sz="2800" dirty="0" smtClean="0"/>
              <a:t>Hand.</a:t>
            </a:r>
            <a:endParaRPr lang="de-DE" sz="2800" dirty="0"/>
          </a:p>
        </p:txBody>
      </p:sp>
    </p:spTree>
    <p:extLst>
      <p:ext uri="{BB962C8B-B14F-4D97-AF65-F5344CB8AC3E}">
        <p14:creationId xmlns:p14="http://schemas.microsoft.com/office/powerpoint/2010/main" val="11739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65920"/>
            <a:ext cx="8229600" cy="1863080"/>
          </a:xfrm>
        </p:spPr>
        <p:txBody>
          <a:bodyPr/>
          <a:lstStyle/>
          <a:p>
            <a:pPr algn="ctr"/>
            <a:r>
              <a:rPr lang="de-DE" dirty="0" smtClean="0"/>
              <a:t>Vielen Dank für Ihre Aufmerksamkeit!</a:t>
            </a:r>
            <a:endParaRPr lang="de-DE" dirty="0"/>
          </a:p>
        </p:txBody>
      </p:sp>
      <p:sp>
        <p:nvSpPr>
          <p:cNvPr id="3" name="Inhaltsplatzhalter 2"/>
          <p:cNvSpPr>
            <a:spLocks noGrp="1"/>
          </p:cNvSpPr>
          <p:nvPr>
            <p:ph idx="1"/>
          </p:nvPr>
        </p:nvSpPr>
        <p:spPr>
          <a:xfrm>
            <a:off x="457200" y="3645024"/>
            <a:ext cx="8147248" cy="2481139"/>
          </a:xfrm>
        </p:spPr>
        <p:txBody>
          <a:bodyPr>
            <a:noAutofit/>
          </a:bodyPr>
          <a:lstStyle/>
          <a:p>
            <a:pPr marL="0" indent="0">
              <a:buNone/>
            </a:pPr>
            <a:r>
              <a:rPr lang="de-DE" sz="1500" dirty="0" smtClean="0"/>
              <a:t>Anja Stein</a:t>
            </a:r>
          </a:p>
          <a:p>
            <a:pPr marL="0" indent="0">
              <a:buNone/>
            </a:pPr>
            <a:r>
              <a:rPr lang="de-DE" sz="1500" dirty="0" smtClean="0"/>
              <a:t>Landesmedienzentrum </a:t>
            </a:r>
            <a:r>
              <a:rPr lang="de-DE" sz="1500" dirty="0"/>
              <a:t>Baden-Württemberg</a:t>
            </a:r>
            <a:br>
              <a:rPr lang="de-DE" sz="1500" dirty="0"/>
            </a:br>
            <a:r>
              <a:rPr lang="de-DE" sz="1500" dirty="0"/>
              <a:t>Projektkoordination Eltern-Medienmentoren-Programm</a:t>
            </a:r>
            <a:br>
              <a:rPr lang="de-DE" sz="1500" dirty="0"/>
            </a:br>
            <a:r>
              <a:rPr lang="de-DE" sz="1500" dirty="0" err="1"/>
              <a:t>Rotenbergstraße</a:t>
            </a:r>
            <a:r>
              <a:rPr lang="de-DE" sz="1500" dirty="0"/>
              <a:t> 111</a:t>
            </a:r>
            <a:br>
              <a:rPr lang="de-DE" sz="1500" dirty="0"/>
            </a:br>
            <a:r>
              <a:rPr lang="de-DE" sz="1500" dirty="0"/>
              <a:t>70190 Stuttgart</a:t>
            </a:r>
            <a:br>
              <a:rPr lang="de-DE" sz="1500" dirty="0"/>
            </a:br>
            <a:r>
              <a:rPr lang="de-DE" sz="1500" dirty="0"/>
              <a:t/>
            </a:r>
            <a:br>
              <a:rPr lang="de-DE" sz="1500" dirty="0"/>
            </a:br>
            <a:r>
              <a:rPr lang="de-DE" sz="1500" dirty="0"/>
              <a:t>Telefon:0711 2850 772</a:t>
            </a:r>
            <a:br>
              <a:rPr lang="de-DE" sz="1500" dirty="0"/>
            </a:br>
            <a:r>
              <a:rPr lang="de-DE" sz="1500" dirty="0"/>
              <a:t>Telefax: 0711 2850 780</a:t>
            </a:r>
            <a:br>
              <a:rPr lang="de-DE" sz="1500" dirty="0"/>
            </a:br>
            <a:r>
              <a:rPr lang="de-DE" sz="1500" dirty="0" smtClean="0"/>
              <a:t>stein@lmz-bw.de</a:t>
            </a:r>
            <a:r>
              <a:rPr lang="de-DE" sz="1500" dirty="0"/>
              <a:t/>
            </a:r>
            <a:br>
              <a:rPr lang="de-DE" sz="1500" dirty="0"/>
            </a:br>
            <a:r>
              <a:rPr lang="de-DE" sz="1500" dirty="0" smtClean="0"/>
              <a:t>www.lmz-bw.de</a:t>
            </a:r>
            <a:endParaRPr lang="de-DE" sz="1500" dirty="0"/>
          </a:p>
        </p:txBody>
      </p:sp>
      <p:sp>
        <p:nvSpPr>
          <p:cNvPr id="4" name="Datumsplatzhalter 3"/>
          <p:cNvSpPr>
            <a:spLocks noGrp="1"/>
          </p:cNvSpPr>
          <p:nvPr>
            <p:ph type="dt" sz="half" idx="10"/>
          </p:nvPr>
        </p:nvSpPr>
        <p:spPr/>
        <p:txBody>
          <a:bodyPr/>
          <a:lstStyle/>
          <a:p>
            <a:fld id="{73B1331B-00C0-49ED-9FC7-0A98E6FA272B}" type="datetime1">
              <a:rPr lang="de-DE" smtClean="0">
                <a:solidFill>
                  <a:prstClr val="black">
                    <a:tint val="75000"/>
                  </a:prstClr>
                </a:solidFill>
              </a:rPr>
              <a:pPr/>
              <a:t>07.04.2014</a:t>
            </a:fld>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AAB6415-31C0-4F98-AB25-859B9225A6FE}" type="slidenum">
              <a:rPr lang="de-DE" smtClean="0">
                <a:solidFill>
                  <a:prstClr val="black">
                    <a:tint val="75000"/>
                  </a:prstClr>
                </a:solidFill>
              </a:rPr>
              <a:pPr/>
              <a:t>9</a:t>
            </a:fld>
            <a:endParaRPr lang="de-DE">
              <a:solidFill>
                <a:prstClr val="black">
                  <a:tint val="75000"/>
                </a:prstClr>
              </a:solidFill>
            </a:endParaRPr>
          </a:p>
        </p:txBody>
      </p:sp>
    </p:spTree>
    <p:extLst>
      <p:ext uri="{BB962C8B-B14F-4D97-AF65-F5344CB8AC3E}">
        <p14:creationId xmlns:p14="http://schemas.microsoft.com/office/powerpoint/2010/main" val="3373637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MZ-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MZ-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734</Words>
  <Application>Microsoft Office PowerPoint</Application>
  <PresentationFormat>Bildschirmpräsentation (4:3)</PresentationFormat>
  <Paragraphs>83</Paragraphs>
  <Slides>9</Slides>
  <Notes>6</Notes>
  <HiddenSlides>0</HiddenSlides>
  <MMClips>0</MMClips>
  <ScaleCrop>false</ScaleCrop>
  <HeadingPairs>
    <vt:vector size="4" baseType="variant">
      <vt:variant>
        <vt:lpstr>Design</vt:lpstr>
      </vt:variant>
      <vt:variant>
        <vt:i4>2</vt:i4>
      </vt:variant>
      <vt:variant>
        <vt:lpstr>Folientitel</vt:lpstr>
      </vt:variant>
      <vt:variant>
        <vt:i4>9</vt:i4>
      </vt:variant>
    </vt:vector>
  </HeadingPairs>
  <TitlesOfParts>
    <vt:vector size="11" baseType="lpstr">
      <vt:lpstr>LMZ-Vorlage</vt:lpstr>
      <vt:lpstr>1_LMZ-Vorlage</vt:lpstr>
      <vt:lpstr>Medienbildung zur Stärkung von Familien mit Migrationsgeschichte</vt:lpstr>
      <vt:lpstr>Überblick</vt:lpstr>
      <vt:lpstr>Das Eltern-Medienmentoren-Programm (EMM) – kultursensible Elternmedienarbeit am LMZ</vt:lpstr>
      <vt:lpstr>Das Eltern-Medienmentoren-Programm (EMM) – kultursensible Elternmedienarbeit am LMZ </vt:lpstr>
      <vt:lpstr>Das Eltern-Medienmentoren-Programm (EMM) – kultursensible Elternmedienarbeit am LMZ </vt:lpstr>
      <vt:lpstr>Eltern mit Migrationshintergrund gezielt unterstützen </vt:lpstr>
      <vt:lpstr>Medienbildung in Familien mit Migrationshintergrund stärken</vt:lpstr>
      <vt:lpstr>Fazit:</vt:lpstr>
      <vt:lpstr>Vielen Dank für Ihre Aufmerksamkeit!</vt:lpstr>
    </vt:vector>
  </TitlesOfParts>
  <Company>Landesmedienzentrum 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Anja Stein</dc:creator>
  <cp:lastModifiedBy>Anja Stein</cp:lastModifiedBy>
  <cp:revision>28</cp:revision>
  <dcterms:created xsi:type="dcterms:W3CDTF">2014-04-02T14:40:52Z</dcterms:created>
  <dcterms:modified xsi:type="dcterms:W3CDTF">2014-04-07T13:22:45Z</dcterms:modified>
</cp:coreProperties>
</file>